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0" r:id="rId1"/>
  </p:sldMasterIdLst>
  <p:notesMasterIdLst>
    <p:notesMasterId r:id="rId16"/>
  </p:notesMasterIdLst>
  <p:sldIdLst>
    <p:sldId id="257" r:id="rId2"/>
    <p:sldId id="258" r:id="rId3"/>
    <p:sldId id="259" r:id="rId4"/>
    <p:sldId id="268" r:id="rId5"/>
    <p:sldId id="260" r:id="rId6"/>
    <p:sldId id="262" r:id="rId7"/>
    <p:sldId id="263" r:id="rId8"/>
    <p:sldId id="261" r:id="rId9"/>
    <p:sldId id="264" r:id="rId10"/>
    <p:sldId id="265" r:id="rId11"/>
    <p:sldId id="266" r:id="rId12"/>
    <p:sldId id="271" r:id="rId13"/>
    <p:sldId id="267"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7475F7-FE95-41CB-A066-E1D82FF3847B}" v="281" dt="2021-04-14T20:15:15.899"/>
    <p1510:client id="{31CE5740-B07A-B542-4D5A-8C38E4B379AD}" v="11" dt="2021-04-14T20:25:06.433"/>
    <p1510:client id="{606BBA77-61D0-4FF4-54ED-F0D2BAC6F479}" v="14" dt="2021-04-15T01:32:35.718"/>
    <p1510:client id="{A58BBE9F-10FB-0000-A076-D377DD9BF191}" v="201" dt="2021-04-15T17:59:45.296"/>
    <p1510:client id="{B2E570B3-ECA5-D25D-EA47-5769383DD573}" v="97" dt="2021-04-15T03:40:29.817"/>
    <p1510:client id="{C543BE9F-A07B-0000-A55E-EEA3E62E677B}" v="491" dt="2021-04-14T20:38:26.776"/>
    <p1510:client id="{D74BBE9F-60F1-0000-A0AA-F4D9CA894A8C}" v="61" dt="2021-04-14T22:51:50.883"/>
    <p1510:client id="{FD0614AE-D374-9143-88E1-82361F2DF102}" v="1128" dt="2021-04-14T21:52:20.2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0" d="100"/>
          <a:sy n="40" d="100"/>
        </p:scale>
        <p:origin x="84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7D4905-E510-437C-86A3-37D612E22CE9}" type="datetimeFigureOut">
              <a:rPr lang="en-US"/>
              <a:t>5/5/2021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3ED129-0D5D-466C-836D-94B2EF57EFDB}" type="slidenum">
              <a:rPr lang="en-US"/>
              <a:t>‹#›</a:t>
            </a:fld>
            <a:endParaRPr lang="en-US"/>
          </a:p>
        </p:txBody>
      </p:sp>
    </p:spTree>
    <p:extLst>
      <p:ext uri="{BB962C8B-B14F-4D97-AF65-F5344CB8AC3E}">
        <p14:creationId xmlns:p14="http://schemas.microsoft.com/office/powerpoint/2010/main" val="2836090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application behaves as follows: (1) The user logs into our application by logging in with their Spotify account credentials, giving our application access to Spotify’s database as well as the individual’s Spotify account data (2) The user fills out their Music Discovery Preferences form, then our app will use that information to retrieve a sample of data from Spotify about which playlists fit the user’s preference criteria. Our application will then randomly select certain playlists from this sample, and follow those playlists on the user’s Spotify account. (3) The user will be notified with the Notifications page about the newly followed playlists, as well as any activity such as comments on their posts. (4) The Music Social Media User Profile Pages and Social Media Post Feed will also be updated with information about the playlists that were followed by our app on the user’s Spotify account. (5) Posts added to the Music Social Media User Profile Pages and Social Media Post Feed will be passed to our application’s MySQL Database via a MySQL API.</a:t>
            </a:r>
            <a:endParaRPr lang="en-US"/>
          </a:p>
          <a:p>
            <a:endParaRPr lang="en-US"/>
          </a:p>
          <a:p>
            <a:r>
              <a:rPr lang="en-US" i="1"/>
              <a:t>The system will be compromised of the following functional requirements: Spotify Login, Music Discovery Preferences, Music Social Media User Profile Pages, Social Media Post Feed, and Notifications Page. The Spotify Login will allow our application to access user data from Spotify’s database via the Spotify API. The Music Discovery Preferences feature will interact with Spotify’s music database (via the Spotify API) as it will be used to generate a sample of playlists retrieved from Spotify’s database (via the Spotify API) that match the user’s preferences for music discovery. The Music Social Media User Profile Pages will also retrieve and display user profile data from Spotify’s database (via the Spotify API), in addition to our app’s customizable profile features. The Social Media Post Feed and Notifications Page will not be directly connected to Spotify’s database or its API, but rather they will reflect our app’s actions triggered by our Music Discovery Preferences feature (which does interact directly with the Spotify database via the Spotify API) as well as any in-app behaviors such as writing text posts, album reviews, etc. In-app updates to the Social Media Post Feed and Music Social Media User Profile Pages will be passed to our application’s MySQL Database via a MySQL API for storage.</a:t>
            </a:r>
            <a:endParaRPr lang="en-US"/>
          </a:p>
          <a:p>
            <a:endParaRPr lang="en-US">
              <a:cs typeface="Calibri"/>
            </a:endParaRPr>
          </a:p>
        </p:txBody>
      </p:sp>
      <p:sp>
        <p:nvSpPr>
          <p:cNvPr id="4" name="Slide Number Placeholder 3"/>
          <p:cNvSpPr>
            <a:spLocks noGrp="1"/>
          </p:cNvSpPr>
          <p:nvPr>
            <p:ph type="sldNum" sz="quarter" idx="5"/>
          </p:nvPr>
        </p:nvSpPr>
        <p:spPr/>
        <p:txBody>
          <a:bodyPr/>
          <a:lstStyle/>
          <a:p>
            <a:fld id="{DE3ED129-0D5D-466C-836D-94B2EF57EFDB}" type="slidenum">
              <a:rPr lang="en-US"/>
              <a:t>3</a:t>
            </a:fld>
            <a:endParaRPr lang="en-US"/>
          </a:p>
        </p:txBody>
      </p:sp>
    </p:spTree>
    <p:extLst>
      <p:ext uri="{BB962C8B-B14F-4D97-AF65-F5344CB8AC3E}">
        <p14:creationId xmlns:p14="http://schemas.microsoft.com/office/powerpoint/2010/main" val="852748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application behaves as follows: (1) The user logs into our application by logging in with their Spotify account credentials, giving our application access to Spotify’s database as well as the individual’s Spotify account data (2) The user fills out their Music Discovery Preferences form, then our app will use that information to retrieve a sample of data from Spotify about which playlists fit the user’s preference criteria. Our application will then randomly select certain playlists from this sample, and follow those playlists on the user’s Spotify account. (3) The user will be notified with the Notifications page about the newly followed playlists, as well as any activity such as comments on their posts. (4) The Music Social Media User Profile Pages and Social Media Post Feed will also be updated with information about the playlists that were followed by our app on the user’s Spotify account. (5) Posts added to the Music Social Media User Profile Pages and Social Media Post Feed will be passed to our application’s MySQL Database via a MySQL API.</a:t>
            </a:r>
            <a:endParaRPr lang="en-US"/>
          </a:p>
          <a:p>
            <a:endParaRPr lang="en-US"/>
          </a:p>
          <a:p>
            <a:r>
              <a:rPr lang="en-US" i="1"/>
              <a:t>The system will be compromised of the following functional requirements: Spotify Login, Music Discovery Preferences, Music Social Media User Profile Pages, Social Media Post Feed, and Notifications Page. The Spotify Login will allow our application to access user data from Spotify’s database via the Spotify API. The Music Discovery Preferences feature will interact with Spotify’s music database (via the Spotify API) as it will be used to generate a sample of playlists retrieved from Spotify’s database (via the Spotify API) that match the user’s preferences for music discovery. The Music Social Media User Profile Pages will also retrieve and display user profile data from Spotify’s database (via the Spotify API), in addition to our app’s customizable profile features. The Social Media Post Feed and Notifications Page will not be directly connected to Spotify’s database or its API, but rather they will reflect our app’s actions triggered by our Music Discovery Preferences feature (which does interact directly with the Spotify database via the Spotify API) as well as any in-app behaviors such as writing text posts, album reviews, etc. In-app updates to the Social Media Post Feed and Music Social Media User Profile Pages will be passed to our application’s MySQL Database via a MySQL API for storage.</a:t>
            </a:r>
            <a:endParaRPr lang="en-US"/>
          </a:p>
          <a:p>
            <a:endParaRPr lang="en-US">
              <a:cs typeface="Calibri"/>
            </a:endParaRPr>
          </a:p>
        </p:txBody>
      </p:sp>
      <p:sp>
        <p:nvSpPr>
          <p:cNvPr id="4" name="Slide Number Placeholder 3"/>
          <p:cNvSpPr>
            <a:spLocks noGrp="1"/>
          </p:cNvSpPr>
          <p:nvPr>
            <p:ph type="sldNum" sz="quarter" idx="5"/>
          </p:nvPr>
        </p:nvSpPr>
        <p:spPr/>
        <p:txBody>
          <a:bodyPr/>
          <a:lstStyle/>
          <a:p>
            <a:fld id="{DE3ED129-0D5D-466C-836D-94B2EF57EFDB}" type="slidenum">
              <a:rPr lang="en-US"/>
              <a:t>4</a:t>
            </a:fld>
            <a:endParaRPr lang="en-US"/>
          </a:p>
        </p:txBody>
      </p:sp>
    </p:spTree>
    <p:extLst>
      <p:ext uri="{BB962C8B-B14F-4D97-AF65-F5344CB8AC3E}">
        <p14:creationId xmlns:p14="http://schemas.microsoft.com/office/powerpoint/2010/main" val="4237728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application is designed using the Pipes and Filters architectural style. Pipes and Filters has components called filters which perform transformations on data and process the input they receive, as well as pipes which serve as connectors for the stream of data being transformed. Specifically, filters will receive input about the user’s Music Discovery Preferences, and it will transform that data into a selection of playlists that could match the user’s preferences. A smaller random selection of those playlists that are not currently followed by the user will be chosen to be followed on the user’s Spotify account. The Spotify API will serve as both a Pipe and a Filter, as it will be used to inform Spotify’s DB of the user’s preferences, and it will also be used to sample the playlists that match those preferences.</a:t>
            </a:r>
            <a:endParaRPr lang="en-US"/>
          </a:p>
        </p:txBody>
      </p:sp>
      <p:sp>
        <p:nvSpPr>
          <p:cNvPr id="4" name="Slide Number Placeholder 3"/>
          <p:cNvSpPr>
            <a:spLocks noGrp="1"/>
          </p:cNvSpPr>
          <p:nvPr>
            <p:ph type="sldNum" sz="quarter" idx="5"/>
          </p:nvPr>
        </p:nvSpPr>
        <p:spPr/>
        <p:txBody>
          <a:bodyPr/>
          <a:lstStyle/>
          <a:p>
            <a:fld id="{DE3ED129-0D5D-466C-836D-94B2EF57EFDB}" type="slidenum">
              <a:rPr lang="en-US"/>
              <a:t>6</a:t>
            </a:fld>
            <a:endParaRPr lang="en-US"/>
          </a:p>
        </p:txBody>
      </p:sp>
    </p:spTree>
    <p:extLst>
      <p:ext uri="{BB962C8B-B14F-4D97-AF65-F5344CB8AC3E}">
        <p14:creationId xmlns:p14="http://schemas.microsoft.com/office/powerpoint/2010/main" val="3217507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human actors included in our Spotify Playlist Finder &amp; Social Media platform is the user (who must login with their Spotify account credentials), who uses the application primarily to interact with their Spotify accounts (requesting new music to listen to via the Music Discovery Preferences Form) and to make social media posts related to their music listening activity on Spotify. The system will support interaction with non-human actors, the Spotify API and the MySQL API to allow for interaction between the application and the Spotify User Account Database and our MySQL Database containing data related to our app’s Social Media Feed aspect.</a:t>
            </a:r>
            <a:endParaRPr lang="en-US"/>
          </a:p>
        </p:txBody>
      </p:sp>
      <p:sp>
        <p:nvSpPr>
          <p:cNvPr id="4" name="Slide Number Placeholder 3"/>
          <p:cNvSpPr>
            <a:spLocks noGrp="1"/>
          </p:cNvSpPr>
          <p:nvPr>
            <p:ph type="sldNum" sz="quarter" idx="5"/>
          </p:nvPr>
        </p:nvSpPr>
        <p:spPr/>
        <p:txBody>
          <a:bodyPr/>
          <a:lstStyle/>
          <a:p>
            <a:fld id="{DE3ED129-0D5D-466C-836D-94B2EF57EFDB}" type="slidenum">
              <a:rPr lang="en-US"/>
              <a:t>8</a:t>
            </a:fld>
            <a:endParaRPr lang="en-US"/>
          </a:p>
        </p:txBody>
      </p:sp>
    </p:spTree>
    <p:extLst>
      <p:ext uri="{BB962C8B-B14F-4D97-AF65-F5344CB8AC3E}">
        <p14:creationId xmlns:p14="http://schemas.microsoft.com/office/powerpoint/2010/main" val="124944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867855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40186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54754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302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137307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04859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308995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454049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89134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16441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5/5/2021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029171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5/5/2021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245518477"/>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19" r:id="rId4"/>
    <p:sldLayoutId id="2147483720" r:id="rId5"/>
    <p:sldLayoutId id="2147483725" r:id="rId6"/>
    <p:sldLayoutId id="2147483721" r:id="rId7"/>
    <p:sldLayoutId id="2147483722" r:id="rId8"/>
    <p:sldLayoutId id="2147483723" r:id="rId9"/>
    <p:sldLayoutId id="2147483724" r:id="rId10"/>
    <p:sldLayoutId id="2147483726"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YasirNemat/CSC431-Final-Projec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commons.wikimedia.org/wiki/File:Database-mysql.svg"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stackoverflow.com/questions/49091316/asynchronously-update-progress-bar-base-on-the-response-from-api" TargetMode="External"/><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04899" y="2355112"/>
            <a:ext cx="6933112" cy="3237615"/>
          </a:xfrm>
        </p:spPr>
        <p:txBody>
          <a:bodyPr>
            <a:normAutofit/>
          </a:bodyPr>
          <a:lstStyle/>
          <a:p>
            <a:pPr algn="l"/>
            <a:r>
              <a:rPr lang="en-US" sz="5600">
                <a:cs typeface="Calibri Light"/>
              </a:rPr>
              <a:t>Spotify Playlist Finder &amp; Social Media</a:t>
            </a:r>
          </a:p>
        </p:txBody>
      </p:sp>
      <p:sp>
        <p:nvSpPr>
          <p:cNvPr id="3" name="Subtitle 2"/>
          <p:cNvSpPr>
            <a:spLocks noGrp="1"/>
          </p:cNvSpPr>
          <p:nvPr>
            <p:ph type="subTitle" idx="1"/>
          </p:nvPr>
        </p:nvSpPr>
        <p:spPr>
          <a:xfrm>
            <a:off x="1104899" y="1265273"/>
            <a:ext cx="5916873" cy="1066522"/>
          </a:xfrm>
        </p:spPr>
        <p:txBody>
          <a:bodyPr vert="horz" lIns="91440" tIns="45720" rIns="91440" bIns="45720" rtlCol="0">
            <a:normAutofit/>
          </a:bodyPr>
          <a:lstStyle/>
          <a:p>
            <a:pPr algn="l"/>
            <a:r>
              <a:rPr lang="en-US">
                <a:cs typeface="Calibri"/>
              </a:rPr>
              <a:t>Allegra Papera, Grant Yaniv, Yasir Nemat</a:t>
            </a:r>
            <a:endParaRPr lang="en-US"/>
          </a:p>
        </p:txBody>
      </p:sp>
      <p:pic>
        <p:nvPicPr>
          <p:cNvPr id="4" name="Picture 3">
            <a:extLst>
              <a:ext uri="{FF2B5EF4-FFF2-40B4-BE49-F238E27FC236}">
                <a16:creationId xmlns:a16="http://schemas.microsoft.com/office/drawing/2014/main" id="{BBC20030-875E-4371-A433-E1979906BB5A}"/>
              </a:ext>
            </a:extLst>
          </p:cNvPr>
          <p:cNvPicPr>
            <a:picLocks noChangeAspect="1"/>
          </p:cNvPicPr>
          <p:nvPr/>
        </p:nvPicPr>
        <p:blipFill rotWithShape="1">
          <a:blip r:embed="rId2"/>
          <a:srcRect l="55809" r="6999" b="8"/>
          <a:stretch/>
        </p:blipFill>
        <p:spPr>
          <a:xfrm>
            <a:off x="8658226" y="-4762"/>
            <a:ext cx="3541857" cy="6886079"/>
          </a:xfrm>
          <a:custGeom>
            <a:avLst/>
            <a:gdLst/>
            <a:ahLst/>
            <a:cxnLst/>
            <a:rect l="l" t="t" r="r" b="b"/>
            <a:pathLst>
              <a:path w="3541857" h="6886079">
                <a:moveTo>
                  <a:pt x="1248072" y="0"/>
                </a:moveTo>
                <a:lnTo>
                  <a:pt x="3541857" y="0"/>
                </a:lnTo>
                <a:lnTo>
                  <a:pt x="3541857" y="6886079"/>
                </a:lnTo>
                <a:lnTo>
                  <a:pt x="0" y="6864521"/>
                </a:lnTo>
                <a:close/>
              </a:path>
            </a:pathLst>
          </a:custGeom>
        </p:spPr>
      </p:pic>
      <p:cxnSp>
        <p:nvCxnSpPr>
          <p:cNvPr id="11" name="Straight Connector 10">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78186" y="1"/>
            <a:ext cx="345294" cy="688131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EE10AC2-20ED-4628-9A8E-14F8437B55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794205" y="-4764"/>
            <a:ext cx="5397796" cy="10414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1439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71" name="Rectangle 70">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B97F06-BE9C-4BB5-ABA9-423E4EF034B6}"/>
              </a:ext>
            </a:extLst>
          </p:cNvPr>
          <p:cNvSpPr>
            <a:spLocks noGrp="1"/>
          </p:cNvSpPr>
          <p:nvPr>
            <p:ph type="title"/>
          </p:nvPr>
        </p:nvSpPr>
        <p:spPr>
          <a:xfrm>
            <a:off x="1015488" y="2676524"/>
            <a:ext cx="3303261" cy="1471147"/>
          </a:xfrm>
        </p:spPr>
        <p:txBody>
          <a:bodyPr vert="horz" lIns="91440" tIns="45720" rIns="91440" bIns="45720" rtlCol="0" anchor="b">
            <a:normAutofit fontScale="90000"/>
          </a:bodyPr>
          <a:lstStyle/>
          <a:p>
            <a:r>
              <a:rPr lang="en-US"/>
              <a:t>Sequence diagram</a:t>
            </a:r>
          </a:p>
        </p:txBody>
      </p:sp>
      <p:cxnSp>
        <p:nvCxnSpPr>
          <p:cNvPr id="73" name="Straight Connector 72">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5" descr="Diagram&#10;&#10;Description automatically generated">
            <a:extLst>
              <a:ext uri="{FF2B5EF4-FFF2-40B4-BE49-F238E27FC236}">
                <a16:creationId xmlns:a16="http://schemas.microsoft.com/office/drawing/2014/main" id="{8C45B049-C7BC-43DD-9613-C6780A8C6601}"/>
              </a:ext>
            </a:extLst>
          </p:cNvPr>
          <p:cNvPicPr>
            <a:picLocks noChangeAspect="1"/>
          </p:cNvPicPr>
          <p:nvPr/>
        </p:nvPicPr>
        <p:blipFill rotWithShape="1">
          <a:blip r:embed="rId2"/>
          <a:srcRect l="9778" t="5412" r="8672" b="13144"/>
          <a:stretch/>
        </p:blipFill>
        <p:spPr>
          <a:xfrm>
            <a:off x="4310315" y="-9806"/>
            <a:ext cx="7930632" cy="6864282"/>
          </a:xfrm>
          <a:prstGeom prst="rect">
            <a:avLst/>
          </a:prstGeom>
        </p:spPr>
      </p:pic>
      <p:sp>
        <p:nvSpPr>
          <p:cNvPr id="4" name="TextBox 3">
            <a:extLst>
              <a:ext uri="{FF2B5EF4-FFF2-40B4-BE49-F238E27FC236}">
                <a16:creationId xmlns:a16="http://schemas.microsoft.com/office/drawing/2014/main" id="{B8E634F2-9BFA-4956-8263-5C551B18D75C}"/>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332159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99D25-0CCD-4B8F-937F-B25ABE31E956}"/>
              </a:ext>
            </a:extLst>
          </p:cNvPr>
          <p:cNvSpPr>
            <a:spLocks noGrp="1"/>
          </p:cNvSpPr>
          <p:nvPr>
            <p:ph type="title"/>
          </p:nvPr>
        </p:nvSpPr>
        <p:spPr/>
        <p:txBody>
          <a:bodyPr/>
          <a:lstStyle/>
          <a:p>
            <a:r>
              <a:rPr lang="en-US"/>
              <a:t>Class diagram</a:t>
            </a:r>
          </a:p>
        </p:txBody>
      </p:sp>
      <p:pic>
        <p:nvPicPr>
          <p:cNvPr id="4" name="Picture 4" descr="Diagram&#10;&#10;Description automatically generated">
            <a:extLst>
              <a:ext uri="{FF2B5EF4-FFF2-40B4-BE49-F238E27FC236}">
                <a16:creationId xmlns:a16="http://schemas.microsoft.com/office/drawing/2014/main" id="{77152DBC-2127-4884-BE3C-935FD85D5619}"/>
              </a:ext>
            </a:extLst>
          </p:cNvPr>
          <p:cNvPicPr>
            <a:picLocks noChangeAspect="1"/>
          </p:cNvPicPr>
          <p:nvPr/>
        </p:nvPicPr>
        <p:blipFill>
          <a:blip r:embed="rId2"/>
          <a:stretch>
            <a:fillRect/>
          </a:stretch>
        </p:blipFill>
        <p:spPr>
          <a:xfrm>
            <a:off x="463639" y="1541307"/>
            <a:ext cx="11726213" cy="6565809"/>
          </a:xfrm>
          <a:prstGeom prst="rect">
            <a:avLst/>
          </a:prstGeom>
        </p:spPr>
      </p:pic>
    </p:spTree>
    <p:extLst>
      <p:ext uri="{BB962C8B-B14F-4D97-AF65-F5344CB8AC3E}">
        <p14:creationId xmlns:p14="http://schemas.microsoft.com/office/powerpoint/2010/main" val="3476160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E0870-1759-4641-9677-40DA3EF5FDC4}"/>
              </a:ext>
            </a:extLst>
          </p:cNvPr>
          <p:cNvSpPr>
            <a:spLocks noGrp="1"/>
          </p:cNvSpPr>
          <p:nvPr>
            <p:ph type="title"/>
          </p:nvPr>
        </p:nvSpPr>
        <p:spPr>
          <a:xfrm>
            <a:off x="1015488" y="533400"/>
            <a:ext cx="4493885" cy="3614271"/>
          </a:xfrm>
        </p:spPr>
        <p:txBody>
          <a:bodyPr vert="horz" lIns="91440" tIns="45720" rIns="91440" bIns="45720" rtlCol="0" anchor="b">
            <a:normAutofit/>
          </a:bodyPr>
          <a:lstStyle/>
          <a:p>
            <a:r>
              <a:rPr lang="en-US" sz="5400"/>
              <a:t>A basic mockup</a:t>
            </a:r>
          </a:p>
        </p:txBody>
      </p:sp>
      <p:cxnSp>
        <p:nvCxnSpPr>
          <p:cNvPr id="24" name="Straight Connector 23">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3" name="Picture 3" descr="Graphical user interface, text, application&#10;&#10;Description automatically generated">
            <a:extLst>
              <a:ext uri="{FF2B5EF4-FFF2-40B4-BE49-F238E27FC236}">
                <a16:creationId xmlns:a16="http://schemas.microsoft.com/office/drawing/2014/main" id="{46DF5808-12D0-497D-A886-8A5560F1619E}"/>
              </a:ext>
            </a:extLst>
          </p:cNvPr>
          <p:cNvPicPr>
            <a:picLocks noChangeAspect="1"/>
          </p:cNvPicPr>
          <p:nvPr/>
        </p:nvPicPr>
        <p:blipFill>
          <a:blip r:embed="rId2"/>
          <a:stretch>
            <a:fillRect/>
          </a:stretch>
        </p:blipFill>
        <p:spPr>
          <a:xfrm>
            <a:off x="4308704" y="345324"/>
            <a:ext cx="7742801" cy="5810164"/>
          </a:xfrm>
          <a:prstGeom prst="rect">
            <a:avLst/>
          </a:prstGeom>
        </p:spPr>
      </p:pic>
    </p:spTree>
    <p:extLst>
      <p:ext uri="{BB962C8B-B14F-4D97-AF65-F5344CB8AC3E}">
        <p14:creationId xmlns:p14="http://schemas.microsoft.com/office/powerpoint/2010/main" val="35841673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959BF-C0F5-4F4A-B082-2A0BF8E879B4}"/>
              </a:ext>
            </a:extLst>
          </p:cNvPr>
          <p:cNvSpPr>
            <a:spLocks noGrp="1"/>
          </p:cNvSpPr>
          <p:nvPr>
            <p:ph type="title"/>
          </p:nvPr>
        </p:nvSpPr>
        <p:spPr/>
        <p:txBody>
          <a:bodyPr/>
          <a:lstStyle/>
          <a:p>
            <a:r>
              <a:rPr lang="en-US"/>
              <a:t>GitHub link</a:t>
            </a:r>
          </a:p>
        </p:txBody>
      </p:sp>
      <p:sp>
        <p:nvSpPr>
          <p:cNvPr id="6" name="Content Placeholder 5">
            <a:extLst>
              <a:ext uri="{FF2B5EF4-FFF2-40B4-BE49-F238E27FC236}">
                <a16:creationId xmlns:a16="http://schemas.microsoft.com/office/drawing/2014/main" id="{7A322274-D53A-4360-B362-26E7FF8738AA}"/>
              </a:ext>
            </a:extLst>
          </p:cNvPr>
          <p:cNvSpPr>
            <a:spLocks noGrp="1"/>
          </p:cNvSpPr>
          <p:nvPr>
            <p:ph idx="1"/>
          </p:nvPr>
        </p:nvSpPr>
        <p:spPr/>
        <p:txBody>
          <a:bodyPr vert="horz" lIns="91440" tIns="45720" rIns="91440" bIns="45720" rtlCol="0" anchor="t">
            <a:normAutofit/>
          </a:bodyPr>
          <a:lstStyle/>
          <a:p>
            <a:r>
              <a:rPr lang="en-US">
                <a:ea typeface="+mn-lt"/>
                <a:cs typeface="+mn-lt"/>
                <a:hlinkClick r:id="rId2"/>
              </a:rPr>
              <a:t>https://github.com/YasirNemat/CSC431-Final-Project</a:t>
            </a:r>
            <a:r>
              <a:rPr lang="en-US">
                <a:ea typeface="+mn-lt"/>
                <a:cs typeface="+mn-lt"/>
              </a:rPr>
              <a:t> </a:t>
            </a:r>
            <a:endParaRPr lang="en-US"/>
          </a:p>
        </p:txBody>
      </p:sp>
    </p:spTree>
    <p:extLst>
      <p:ext uri="{BB962C8B-B14F-4D97-AF65-F5344CB8AC3E}">
        <p14:creationId xmlns:p14="http://schemas.microsoft.com/office/powerpoint/2010/main" val="1380610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11875-3C2E-426A-919A-33ABA1EFFC53}"/>
              </a:ext>
            </a:extLst>
          </p:cNvPr>
          <p:cNvSpPr>
            <a:spLocks noGrp="1"/>
          </p:cNvSpPr>
          <p:nvPr>
            <p:ph type="ctrTitle"/>
          </p:nvPr>
        </p:nvSpPr>
        <p:spPr>
          <a:xfrm>
            <a:off x="1524000" y="-72124"/>
            <a:ext cx="9144000" cy="3025308"/>
          </a:xfrm>
        </p:spPr>
        <p:txBody>
          <a:bodyPr/>
          <a:lstStyle/>
          <a:p>
            <a:r>
              <a:rPr lang="en-US"/>
              <a:t>Thank You for Listening</a:t>
            </a:r>
          </a:p>
        </p:txBody>
      </p:sp>
      <p:sp>
        <p:nvSpPr>
          <p:cNvPr id="5" name="Title 1">
            <a:extLst>
              <a:ext uri="{FF2B5EF4-FFF2-40B4-BE49-F238E27FC236}">
                <a16:creationId xmlns:a16="http://schemas.microsoft.com/office/drawing/2014/main" id="{2DF84E4F-30BC-47E7-9D7A-2F91E1BBB619}"/>
              </a:ext>
            </a:extLst>
          </p:cNvPr>
          <p:cNvSpPr txBox="1">
            <a:spLocks/>
          </p:cNvSpPr>
          <p:nvPr/>
        </p:nvSpPr>
        <p:spPr>
          <a:xfrm>
            <a:off x="1521941" y="1913194"/>
            <a:ext cx="9144000" cy="302530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600" i="1" kern="1200" cap="all" baseline="0">
                <a:solidFill>
                  <a:schemeClr val="tx2"/>
                </a:solidFill>
                <a:latin typeface="+mj-lt"/>
                <a:ea typeface="+mj-ea"/>
                <a:cs typeface="+mj-cs"/>
              </a:defRPr>
            </a:lvl1pPr>
          </a:lstStyle>
          <a:p>
            <a:r>
              <a:rPr lang="en-US" sz="6000"/>
              <a:t>Any Questions?</a:t>
            </a:r>
          </a:p>
        </p:txBody>
      </p:sp>
    </p:spTree>
    <p:extLst>
      <p:ext uri="{BB962C8B-B14F-4D97-AF65-F5344CB8AC3E}">
        <p14:creationId xmlns:p14="http://schemas.microsoft.com/office/powerpoint/2010/main" val="765627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EA088-306F-4668-8454-08FD3F13AFAF}"/>
              </a:ext>
            </a:extLst>
          </p:cNvPr>
          <p:cNvSpPr>
            <a:spLocks noGrp="1"/>
          </p:cNvSpPr>
          <p:nvPr>
            <p:ph type="title"/>
          </p:nvPr>
        </p:nvSpPr>
        <p:spPr/>
        <p:txBody>
          <a:bodyPr/>
          <a:lstStyle/>
          <a:p>
            <a:r>
              <a:rPr lang="en-US"/>
              <a:t>Project overview:</a:t>
            </a:r>
          </a:p>
        </p:txBody>
      </p:sp>
      <p:sp>
        <p:nvSpPr>
          <p:cNvPr id="3" name="Content Placeholder 2">
            <a:extLst>
              <a:ext uri="{FF2B5EF4-FFF2-40B4-BE49-F238E27FC236}">
                <a16:creationId xmlns:a16="http://schemas.microsoft.com/office/drawing/2014/main" id="{EBC02D0B-67F7-46C2-943D-B7A804E16FB0}"/>
              </a:ext>
            </a:extLst>
          </p:cNvPr>
          <p:cNvSpPr>
            <a:spLocks noGrp="1"/>
          </p:cNvSpPr>
          <p:nvPr>
            <p:ph idx="1"/>
          </p:nvPr>
        </p:nvSpPr>
        <p:spPr>
          <a:xfrm>
            <a:off x="1143000" y="1915480"/>
            <a:ext cx="9906000" cy="4024424"/>
          </a:xfrm>
        </p:spPr>
        <p:txBody>
          <a:bodyPr vert="horz" lIns="91440" tIns="45720" rIns="91440" bIns="45720" rtlCol="0" anchor="t">
            <a:noAutofit/>
          </a:bodyPr>
          <a:lstStyle/>
          <a:p>
            <a:r>
              <a:rPr lang="en-US" sz="2800">
                <a:ea typeface="+mn-lt"/>
                <a:cs typeface="+mn-lt"/>
              </a:rPr>
              <a:t>Using Spotify's API, </a:t>
            </a:r>
            <a:r>
              <a:rPr lang="en-US" sz="2800"/>
              <a:t>we want to create a platform where:</a:t>
            </a:r>
          </a:p>
          <a:p>
            <a:endParaRPr lang="en-US" sz="2800"/>
          </a:p>
          <a:p>
            <a:pPr lvl="1"/>
            <a:r>
              <a:rPr lang="en-US" sz="2400"/>
              <a:t>Spotify users who want to discover new music can indicate their preferences for the kinds of music they enjoy listening to or the kinds that they want to discover more of, and each week, our program will follow existing Spotify playlists for them based on those preferences.</a:t>
            </a:r>
          </a:p>
          <a:p>
            <a:pPr lvl="1"/>
            <a:endParaRPr lang="en-US" sz="2400"/>
          </a:p>
          <a:p>
            <a:pPr lvl="1"/>
            <a:r>
              <a:rPr lang="en-US" sz="2400"/>
              <a:t>Spotify users can enhance the social aspect of music streaming. This will be achieved by providing users with a social platform on our app that expands upon Spotify's existing social features by allowing users to have more control.</a:t>
            </a:r>
          </a:p>
        </p:txBody>
      </p:sp>
    </p:spTree>
    <p:extLst>
      <p:ext uri="{BB962C8B-B14F-4D97-AF65-F5344CB8AC3E}">
        <p14:creationId xmlns:p14="http://schemas.microsoft.com/office/powerpoint/2010/main" val="1539350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887B7-DC4A-456C-A1FE-A847EC7BAD7D}"/>
              </a:ext>
            </a:extLst>
          </p:cNvPr>
          <p:cNvSpPr>
            <a:spLocks noGrp="1"/>
          </p:cNvSpPr>
          <p:nvPr>
            <p:ph type="title"/>
          </p:nvPr>
        </p:nvSpPr>
        <p:spPr/>
        <p:txBody>
          <a:bodyPr/>
          <a:lstStyle/>
          <a:p>
            <a:r>
              <a:rPr lang="en-US"/>
              <a:t>System overview</a:t>
            </a:r>
          </a:p>
        </p:txBody>
      </p:sp>
      <p:sp>
        <p:nvSpPr>
          <p:cNvPr id="3" name="Content Placeholder 2">
            <a:extLst>
              <a:ext uri="{FF2B5EF4-FFF2-40B4-BE49-F238E27FC236}">
                <a16:creationId xmlns:a16="http://schemas.microsoft.com/office/drawing/2014/main" id="{BEB097BC-38DD-43C3-BDF0-6EDEBCCC9FC2}"/>
              </a:ext>
            </a:extLst>
          </p:cNvPr>
          <p:cNvSpPr>
            <a:spLocks noGrp="1"/>
          </p:cNvSpPr>
          <p:nvPr>
            <p:ph idx="1"/>
          </p:nvPr>
        </p:nvSpPr>
        <p:spPr/>
        <p:txBody>
          <a:bodyPr vert="horz" lIns="91440" tIns="45720" rIns="91440" bIns="45720" rtlCol="0" anchor="t">
            <a:normAutofit/>
          </a:bodyPr>
          <a:lstStyle/>
          <a:p>
            <a:r>
              <a:rPr lang="en-US" sz="2800"/>
              <a:t>Our application behaves as follows: </a:t>
            </a:r>
          </a:p>
          <a:p>
            <a:pPr lvl="1"/>
            <a:r>
              <a:rPr lang="en-US" sz="2800"/>
              <a:t>Login to Spotify account</a:t>
            </a:r>
          </a:p>
          <a:p>
            <a:pPr lvl="1"/>
            <a:r>
              <a:rPr lang="en-US" sz="2800"/>
              <a:t>Fill out music discovery form</a:t>
            </a:r>
          </a:p>
          <a:p>
            <a:pPr lvl="1"/>
            <a:r>
              <a:rPr lang="en-US" sz="2800"/>
              <a:t>Notified as to which playlists have been followed on notification page</a:t>
            </a:r>
          </a:p>
          <a:p>
            <a:pPr lvl="1"/>
            <a:r>
              <a:rPr lang="en-US" sz="2800"/>
              <a:t>Interaction with music social media aspects</a:t>
            </a:r>
          </a:p>
          <a:p>
            <a:pPr lvl="2"/>
            <a:r>
              <a:rPr lang="en-US" sz="2800"/>
              <a:t>Specialized profile pages and central post feed</a:t>
            </a:r>
          </a:p>
          <a:p>
            <a:pPr lvl="1"/>
            <a:r>
              <a:rPr lang="en-US" sz="2800"/>
              <a:t>Posts are stored into a database through MySQL</a:t>
            </a:r>
          </a:p>
        </p:txBody>
      </p:sp>
    </p:spTree>
    <p:extLst>
      <p:ext uri="{BB962C8B-B14F-4D97-AF65-F5344CB8AC3E}">
        <p14:creationId xmlns:p14="http://schemas.microsoft.com/office/powerpoint/2010/main" val="3746135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887B7-DC4A-456C-A1FE-A847EC7BAD7D}"/>
              </a:ext>
            </a:extLst>
          </p:cNvPr>
          <p:cNvSpPr>
            <a:spLocks noGrp="1"/>
          </p:cNvSpPr>
          <p:nvPr>
            <p:ph type="title"/>
          </p:nvPr>
        </p:nvSpPr>
        <p:spPr/>
        <p:txBody>
          <a:bodyPr/>
          <a:lstStyle/>
          <a:p>
            <a:r>
              <a:rPr lang="en-US"/>
              <a:t>System overview Continued</a:t>
            </a:r>
          </a:p>
        </p:txBody>
      </p:sp>
      <p:sp>
        <p:nvSpPr>
          <p:cNvPr id="3" name="Content Placeholder 2">
            <a:extLst>
              <a:ext uri="{FF2B5EF4-FFF2-40B4-BE49-F238E27FC236}">
                <a16:creationId xmlns:a16="http://schemas.microsoft.com/office/drawing/2014/main" id="{BEB097BC-38DD-43C3-BDF0-6EDEBCCC9FC2}"/>
              </a:ext>
            </a:extLst>
          </p:cNvPr>
          <p:cNvSpPr>
            <a:spLocks noGrp="1"/>
          </p:cNvSpPr>
          <p:nvPr>
            <p:ph idx="1"/>
          </p:nvPr>
        </p:nvSpPr>
        <p:spPr/>
        <p:txBody>
          <a:bodyPr vert="horz" lIns="91440" tIns="45720" rIns="91440" bIns="45720" rtlCol="0" anchor="t">
            <a:noAutofit/>
          </a:bodyPr>
          <a:lstStyle/>
          <a:p>
            <a:r>
              <a:rPr lang="en-US" sz="2000"/>
              <a:t>The application has the following functional requirements:</a:t>
            </a:r>
          </a:p>
          <a:p>
            <a:pPr lvl="1"/>
            <a:r>
              <a:rPr lang="en-US"/>
              <a:t>Spotify Login</a:t>
            </a:r>
          </a:p>
          <a:p>
            <a:pPr lvl="2"/>
            <a:r>
              <a:rPr lang="en-US" sz="2000"/>
              <a:t>Login to Spotify account through Spotify API</a:t>
            </a:r>
          </a:p>
          <a:p>
            <a:pPr lvl="1"/>
            <a:r>
              <a:rPr lang="en-US"/>
              <a:t>Music Discovery Preferences</a:t>
            </a:r>
          </a:p>
          <a:p>
            <a:pPr lvl="2"/>
            <a:r>
              <a:rPr lang="en-US" sz="2000"/>
              <a:t>Filling out music form to find playlists via the Spotify API and Spotify database </a:t>
            </a:r>
          </a:p>
          <a:p>
            <a:pPr lvl="1"/>
            <a:r>
              <a:rPr lang="en-US"/>
              <a:t>Expanded User Profiles</a:t>
            </a:r>
          </a:p>
          <a:p>
            <a:pPr lvl="2"/>
            <a:r>
              <a:rPr lang="en-US" sz="2000"/>
              <a:t>Display Spotify user profiles with greater detail</a:t>
            </a:r>
          </a:p>
          <a:p>
            <a:pPr lvl="1"/>
            <a:r>
              <a:rPr lang="en-US"/>
              <a:t>Music Social Media Post Feed</a:t>
            </a:r>
          </a:p>
          <a:p>
            <a:pPr lvl="2"/>
            <a:r>
              <a:rPr lang="en-US" sz="2000"/>
              <a:t>A central location for all user posts, stored in a MySQL database</a:t>
            </a:r>
          </a:p>
          <a:p>
            <a:pPr lvl="1"/>
            <a:r>
              <a:rPr lang="en-US"/>
              <a:t>Notifications Page</a:t>
            </a:r>
          </a:p>
          <a:p>
            <a:pPr lvl="2"/>
            <a:r>
              <a:rPr lang="en-US" sz="2000"/>
              <a:t>The location where followed playlists are sent to the user</a:t>
            </a:r>
          </a:p>
        </p:txBody>
      </p:sp>
    </p:spTree>
    <p:extLst>
      <p:ext uri="{BB962C8B-B14F-4D97-AF65-F5344CB8AC3E}">
        <p14:creationId xmlns:p14="http://schemas.microsoft.com/office/powerpoint/2010/main" val="2867209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9C5B1-2BF8-42D0-AB05-3A341840286F}"/>
              </a:ext>
            </a:extLst>
          </p:cNvPr>
          <p:cNvSpPr>
            <a:spLocks noGrp="1"/>
          </p:cNvSpPr>
          <p:nvPr>
            <p:ph type="title"/>
          </p:nvPr>
        </p:nvSpPr>
        <p:spPr>
          <a:xfrm>
            <a:off x="1143000" y="39711"/>
            <a:ext cx="9906000" cy="1382156"/>
          </a:xfrm>
        </p:spPr>
        <p:txBody>
          <a:bodyPr/>
          <a:lstStyle/>
          <a:p>
            <a:r>
              <a:rPr lang="en-US"/>
              <a:t>System diagram</a:t>
            </a:r>
          </a:p>
        </p:txBody>
      </p:sp>
      <p:pic>
        <p:nvPicPr>
          <p:cNvPr id="5" name="Picture 5" descr="Diagram&#10;&#10;Description automatically generated">
            <a:extLst>
              <a:ext uri="{FF2B5EF4-FFF2-40B4-BE49-F238E27FC236}">
                <a16:creationId xmlns:a16="http://schemas.microsoft.com/office/drawing/2014/main" id="{D7AC346E-57A8-49F3-B0B9-82C944DA086F}"/>
              </a:ext>
            </a:extLst>
          </p:cNvPr>
          <p:cNvPicPr>
            <a:picLocks noChangeAspect="1"/>
          </p:cNvPicPr>
          <p:nvPr/>
        </p:nvPicPr>
        <p:blipFill>
          <a:blip r:embed="rId2"/>
          <a:stretch>
            <a:fillRect/>
          </a:stretch>
        </p:blipFill>
        <p:spPr>
          <a:xfrm>
            <a:off x="721216" y="967798"/>
            <a:ext cx="9923171" cy="5673673"/>
          </a:xfrm>
          <a:prstGeom prst="rect">
            <a:avLst/>
          </a:prstGeom>
        </p:spPr>
      </p:pic>
    </p:spTree>
    <p:extLst>
      <p:ext uri="{BB962C8B-B14F-4D97-AF65-F5344CB8AC3E}">
        <p14:creationId xmlns:p14="http://schemas.microsoft.com/office/powerpoint/2010/main" val="1570804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1AA0730-35AE-40F8-9419-00FDA3712C02}"/>
              </a:ext>
            </a:extLst>
          </p:cNvPr>
          <p:cNvSpPr>
            <a:spLocks noGrp="1"/>
          </p:cNvSpPr>
          <p:nvPr>
            <p:ph type="title"/>
          </p:nvPr>
        </p:nvSpPr>
        <p:spPr>
          <a:xfrm>
            <a:off x="1129553" y="301706"/>
            <a:ext cx="10529048" cy="1476375"/>
          </a:xfrm>
        </p:spPr>
        <p:txBody>
          <a:bodyPr>
            <a:normAutofit/>
          </a:bodyPr>
          <a:lstStyle/>
          <a:p>
            <a:r>
              <a:rPr lang="en-US"/>
              <a:t>Architectural style – </a:t>
            </a:r>
            <a:br>
              <a:rPr lang="en-US"/>
            </a:br>
            <a:r>
              <a:rPr lang="en-US"/>
              <a:t>pipes and filters</a:t>
            </a:r>
          </a:p>
        </p:txBody>
      </p:sp>
      <p:cxnSp>
        <p:nvCxnSpPr>
          <p:cNvPr id="26" name="Straight Connector 25">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70C74F8-3366-4942-82F6-6550C6C5F871}"/>
              </a:ext>
            </a:extLst>
          </p:cNvPr>
          <p:cNvSpPr>
            <a:spLocks noGrp="1"/>
          </p:cNvSpPr>
          <p:nvPr>
            <p:ph idx="1"/>
          </p:nvPr>
        </p:nvSpPr>
        <p:spPr>
          <a:xfrm>
            <a:off x="1129553" y="2262991"/>
            <a:ext cx="10124678" cy="4437733"/>
          </a:xfrm>
        </p:spPr>
        <p:txBody>
          <a:bodyPr vert="horz" lIns="91440" tIns="45720" rIns="91440" bIns="45720" rtlCol="0" anchor="t">
            <a:noAutofit/>
          </a:bodyPr>
          <a:lstStyle/>
          <a:p>
            <a:pPr>
              <a:lnSpc>
                <a:spcPct val="90000"/>
              </a:lnSpc>
            </a:pPr>
            <a:r>
              <a:rPr lang="en-US">
                <a:ea typeface="+mn-lt"/>
                <a:cs typeface="+mn-lt"/>
              </a:rPr>
              <a:t>Pipes and Filters is an architectural style in which filters take inputted data and then it's outputted by certain processes, and that output becomes the input to another process. Pipes serve as connectors for the stream of data being transformed.</a:t>
            </a:r>
          </a:p>
          <a:p>
            <a:pPr>
              <a:lnSpc>
                <a:spcPct val="90000"/>
              </a:lnSpc>
            </a:pPr>
            <a:r>
              <a:rPr lang="en-US">
                <a:ea typeface="+mn-lt"/>
                <a:cs typeface="+mn-lt"/>
              </a:rPr>
              <a:t>The architectural style of this application is Pipes and Filters because of how data is constantly being transformed from one output to the input of another process.</a:t>
            </a:r>
          </a:p>
          <a:p>
            <a:pPr lvl="1">
              <a:lnSpc>
                <a:spcPct val="90000"/>
              </a:lnSpc>
            </a:pPr>
            <a:r>
              <a:rPr lang="en-US" sz="2400">
                <a:ea typeface="+mn-lt"/>
                <a:cs typeface="+mn-lt"/>
              </a:rPr>
              <a:t>One filter is the Music Discovery Preferences Form that takes input from the user about the kinds of playlists they are looking for, is then outputted in the form of followed playlists on the notification page. </a:t>
            </a:r>
          </a:p>
          <a:p>
            <a:pPr lvl="1">
              <a:lnSpc>
                <a:spcPct val="90000"/>
              </a:lnSpc>
            </a:pPr>
            <a:r>
              <a:rPr lang="en-US" sz="2400">
                <a:ea typeface="+mn-lt"/>
                <a:cs typeface="+mn-lt"/>
              </a:rPr>
              <a:t>The Spotify API servers both as a pipe, to connect streams of data being transformed such as followed playlists and user profile information, and as a filter to help follow playlists. </a:t>
            </a:r>
          </a:p>
          <a:p>
            <a:pPr>
              <a:lnSpc>
                <a:spcPct val="90000"/>
              </a:lnSpc>
            </a:pPr>
            <a:endParaRPr lang="en-US" sz="1300">
              <a:ea typeface="+mn-lt"/>
              <a:cs typeface="+mn-lt"/>
            </a:endParaRPr>
          </a:p>
        </p:txBody>
      </p:sp>
      <p:cxnSp>
        <p:nvCxnSpPr>
          <p:cNvPr id="28" name="Straight Connector 27">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3" name="Picture 13" descr="A picture containing chart&#10;&#10;Description automatically generated">
            <a:extLst>
              <a:ext uri="{FF2B5EF4-FFF2-40B4-BE49-F238E27FC236}">
                <a16:creationId xmlns:a16="http://schemas.microsoft.com/office/drawing/2014/main" id="{8BD9B39B-8775-4A07-9057-E3ABDE7468E4}"/>
              </a:ext>
            </a:extLst>
          </p:cNvPr>
          <p:cNvPicPr>
            <a:picLocks noChangeAspect="1"/>
          </p:cNvPicPr>
          <p:nvPr/>
        </p:nvPicPr>
        <p:blipFill>
          <a:blip r:embed="rId3"/>
          <a:stretch>
            <a:fillRect/>
          </a:stretch>
        </p:blipFill>
        <p:spPr>
          <a:xfrm>
            <a:off x="6677086" y="1238669"/>
            <a:ext cx="5199228" cy="1092927"/>
          </a:xfrm>
          <a:prstGeom prst="rect">
            <a:avLst/>
          </a:prstGeom>
        </p:spPr>
      </p:pic>
    </p:spTree>
    <p:extLst>
      <p:ext uri="{BB962C8B-B14F-4D97-AF65-F5344CB8AC3E}">
        <p14:creationId xmlns:p14="http://schemas.microsoft.com/office/powerpoint/2010/main" val="1558599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8">
            <a:extLst>
              <a:ext uri="{FF2B5EF4-FFF2-40B4-BE49-F238E27FC236}">
                <a16:creationId xmlns:a16="http://schemas.microsoft.com/office/drawing/2014/main" id="{15F0A9D0-BB35-4CAB-B92D-E061B9D8E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10">
            <a:extLst>
              <a:ext uri="{FF2B5EF4-FFF2-40B4-BE49-F238E27FC236}">
                <a16:creationId xmlns:a16="http://schemas.microsoft.com/office/drawing/2014/main" id="{52F5DE35-776B-4C7D-AF2E-514E68BDD2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0"/>
            <a:ext cx="698360" cy="57024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12">
            <a:extLst>
              <a:ext uri="{FF2B5EF4-FFF2-40B4-BE49-F238E27FC236}">
                <a16:creationId xmlns:a16="http://schemas.microsoft.com/office/drawing/2014/main" id="{4A65E4E8-1272-4386-BDFE-0129D7A7E2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9642143" y="0"/>
            <a:ext cx="2549857" cy="20744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14">
            <a:extLst>
              <a:ext uri="{FF2B5EF4-FFF2-40B4-BE49-F238E27FC236}">
                <a16:creationId xmlns:a16="http://schemas.microsoft.com/office/drawing/2014/main" id="{A6515F51-DBC6-42B8-9C34-749F69BB65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7737" y="0"/>
            <a:ext cx="1294263" cy="599136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356BBB9-089D-4682-826D-7BDC591C5733}"/>
              </a:ext>
            </a:extLst>
          </p:cNvPr>
          <p:cNvSpPr>
            <a:spLocks noGrp="1"/>
          </p:cNvSpPr>
          <p:nvPr>
            <p:ph type="title"/>
          </p:nvPr>
        </p:nvSpPr>
        <p:spPr>
          <a:xfrm>
            <a:off x="1129553" y="638174"/>
            <a:ext cx="10529048" cy="1476375"/>
          </a:xfrm>
        </p:spPr>
        <p:txBody>
          <a:bodyPr>
            <a:normAutofit/>
          </a:bodyPr>
          <a:lstStyle/>
          <a:p>
            <a:r>
              <a:rPr lang="en-US"/>
              <a:t>DESIGN Pattern</a:t>
            </a:r>
          </a:p>
        </p:txBody>
      </p:sp>
      <p:cxnSp>
        <p:nvCxnSpPr>
          <p:cNvPr id="26" name="Straight Connector 16">
            <a:extLst>
              <a:ext uri="{FF2B5EF4-FFF2-40B4-BE49-F238E27FC236}">
                <a16:creationId xmlns:a16="http://schemas.microsoft.com/office/drawing/2014/main" id="{873F5967-4993-405D-A3E6-84DCEFF44C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2403086" cy="103723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5CA561C-A86B-4EA4-A73D-254B841D5831}"/>
              </a:ext>
            </a:extLst>
          </p:cNvPr>
          <p:cNvSpPr>
            <a:spLocks noGrp="1"/>
          </p:cNvSpPr>
          <p:nvPr>
            <p:ph idx="1"/>
          </p:nvPr>
        </p:nvSpPr>
        <p:spPr>
          <a:xfrm>
            <a:off x="1129553" y="1916627"/>
            <a:ext cx="4632341" cy="4190331"/>
          </a:xfrm>
        </p:spPr>
        <p:txBody>
          <a:bodyPr vert="horz" lIns="91440" tIns="45720" rIns="91440" bIns="45720" rtlCol="0" anchor="t">
            <a:noAutofit/>
          </a:bodyPr>
          <a:lstStyle/>
          <a:p>
            <a:pPr>
              <a:lnSpc>
                <a:spcPct val="90000"/>
              </a:lnSpc>
            </a:pPr>
            <a:r>
              <a:rPr lang="en-US" sz="2000">
                <a:ea typeface="+mn-lt"/>
                <a:cs typeface="+mn-lt"/>
              </a:rPr>
              <a:t>Based on this type of application and system we will be creating we believe that the Façade design pattern would be most applicable because it will give us the unified interface we are looking for on this project. </a:t>
            </a:r>
          </a:p>
          <a:p>
            <a:pPr>
              <a:lnSpc>
                <a:spcPct val="90000"/>
              </a:lnSpc>
            </a:pPr>
            <a:r>
              <a:rPr lang="en-US" sz="2000">
                <a:ea typeface="+mn-lt"/>
                <a:cs typeface="+mn-lt"/>
              </a:rPr>
              <a:t>Gives us a simplified and straightforward view of the functionality of our system</a:t>
            </a:r>
          </a:p>
          <a:p>
            <a:pPr lvl="1">
              <a:lnSpc>
                <a:spcPct val="90000"/>
              </a:lnSpc>
            </a:pPr>
            <a:r>
              <a:rPr lang="en-US">
                <a:ea typeface="+mn-lt"/>
                <a:cs typeface="+mn-lt"/>
              </a:rPr>
              <a:t>Makes it easier for users to do what they want to do most such as discover playlists and share posts with friends and followers.  </a:t>
            </a:r>
          </a:p>
          <a:p>
            <a:pPr lvl="1">
              <a:lnSpc>
                <a:spcPct val="90000"/>
              </a:lnSpc>
            </a:pPr>
            <a:r>
              <a:rPr lang="en-US">
                <a:ea typeface="+mn-lt"/>
                <a:cs typeface="+mn-lt"/>
              </a:rPr>
              <a:t>Our web-client for this application is the façade in this case, with the Spotify API, Spotify Database, and MySQL working in the background.</a:t>
            </a:r>
          </a:p>
        </p:txBody>
      </p:sp>
      <p:cxnSp>
        <p:nvCxnSpPr>
          <p:cNvPr id="27" name="Straight Connector 18">
            <a:extLst>
              <a:ext uri="{FF2B5EF4-FFF2-40B4-BE49-F238E27FC236}">
                <a16:creationId xmlns:a16="http://schemas.microsoft.com/office/drawing/2014/main" id="{A3A523CC-BD6C-4A0D-B9DB-1DC2CE1E22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807758" y="5501473"/>
            <a:ext cx="5455709" cy="135652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4" name="Picture 4" descr="Diagram&#10;&#10;Description automatically generated">
            <a:extLst>
              <a:ext uri="{FF2B5EF4-FFF2-40B4-BE49-F238E27FC236}">
                <a16:creationId xmlns:a16="http://schemas.microsoft.com/office/drawing/2014/main" id="{5C5C483C-0F8E-4B90-9D7A-951B8EFE4A0C}"/>
              </a:ext>
            </a:extLst>
          </p:cNvPr>
          <p:cNvPicPr>
            <a:picLocks noChangeAspect="1"/>
          </p:cNvPicPr>
          <p:nvPr/>
        </p:nvPicPr>
        <p:blipFill>
          <a:blip r:embed="rId2"/>
          <a:stretch>
            <a:fillRect/>
          </a:stretch>
        </p:blipFill>
        <p:spPr>
          <a:xfrm>
            <a:off x="6093216" y="1917051"/>
            <a:ext cx="5614864" cy="3971698"/>
          </a:xfrm>
          <a:prstGeom prst="rect">
            <a:avLst/>
          </a:prstGeom>
        </p:spPr>
      </p:pic>
    </p:spTree>
    <p:extLst>
      <p:ext uri="{BB962C8B-B14F-4D97-AF65-F5344CB8AC3E}">
        <p14:creationId xmlns:p14="http://schemas.microsoft.com/office/powerpoint/2010/main" val="1462611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8B2BAECB-35E2-4DD9-8B8C-22D215DD0C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Icon&#10;&#10;Description automatically generated">
            <a:extLst>
              <a:ext uri="{FF2B5EF4-FFF2-40B4-BE49-F238E27FC236}">
                <a16:creationId xmlns:a16="http://schemas.microsoft.com/office/drawing/2014/main" id="{2724E055-DA07-4C8B-8A15-577300519D20}"/>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t="2843" b="4796"/>
          <a:stretch/>
        </p:blipFill>
        <p:spPr>
          <a:xfrm>
            <a:off x="6938682" y="10"/>
            <a:ext cx="5253320" cy="6857990"/>
          </a:xfrm>
          <a:custGeom>
            <a:avLst/>
            <a:gdLst/>
            <a:ahLst/>
            <a:cxnLst/>
            <a:rect l="l" t="t" r="r" b="b"/>
            <a:pathLst>
              <a:path w="5253320" h="6858000">
                <a:moveTo>
                  <a:pt x="722088" y="0"/>
                </a:moveTo>
                <a:lnTo>
                  <a:pt x="5253320" y="0"/>
                </a:lnTo>
                <a:lnTo>
                  <a:pt x="5253320" y="6858000"/>
                </a:lnTo>
                <a:lnTo>
                  <a:pt x="0" y="6858000"/>
                </a:lnTo>
                <a:close/>
              </a:path>
            </a:pathLst>
          </a:custGeom>
        </p:spPr>
      </p:pic>
      <p:sp>
        <p:nvSpPr>
          <p:cNvPr id="2" name="Title 1">
            <a:extLst>
              <a:ext uri="{FF2B5EF4-FFF2-40B4-BE49-F238E27FC236}">
                <a16:creationId xmlns:a16="http://schemas.microsoft.com/office/drawing/2014/main" id="{A3927114-7DA8-46A1-8066-AA0CA3204AC2}"/>
              </a:ext>
            </a:extLst>
          </p:cNvPr>
          <p:cNvSpPr>
            <a:spLocks noGrp="1"/>
          </p:cNvSpPr>
          <p:nvPr>
            <p:ph type="title"/>
          </p:nvPr>
        </p:nvSpPr>
        <p:spPr>
          <a:xfrm>
            <a:off x="1104901" y="467834"/>
            <a:ext cx="6132605" cy="1738422"/>
          </a:xfrm>
        </p:spPr>
        <p:txBody>
          <a:bodyPr>
            <a:normAutofit/>
          </a:bodyPr>
          <a:lstStyle/>
          <a:p>
            <a:r>
              <a:rPr lang="en-US"/>
              <a:t>Actor identification</a:t>
            </a:r>
          </a:p>
        </p:txBody>
      </p:sp>
      <p:cxnSp>
        <p:nvCxnSpPr>
          <p:cNvPr id="8" name="Straight Connector 11">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528235" y="0"/>
            <a:ext cx="6663765" cy="99209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E55689E-F78B-43FB-862F-B7AA36CADE2D}"/>
              </a:ext>
            </a:extLst>
          </p:cNvPr>
          <p:cNvSpPr>
            <a:spLocks noGrp="1"/>
          </p:cNvSpPr>
          <p:nvPr>
            <p:ph idx="1"/>
          </p:nvPr>
        </p:nvSpPr>
        <p:spPr>
          <a:xfrm>
            <a:off x="1104902" y="2206255"/>
            <a:ext cx="5487146" cy="4118345"/>
          </a:xfrm>
        </p:spPr>
        <p:txBody>
          <a:bodyPr vert="horz" lIns="91440" tIns="45720" rIns="91440" bIns="45720" rtlCol="0" anchor="t">
            <a:normAutofit/>
          </a:bodyPr>
          <a:lstStyle/>
          <a:p>
            <a:r>
              <a:rPr lang="en-US">
                <a:ea typeface="+mn-lt"/>
                <a:cs typeface="+mn-lt"/>
              </a:rPr>
              <a:t>The Actors include</a:t>
            </a:r>
          </a:p>
          <a:p>
            <a:pPr lvl="1"/>
            <a:r>
              <a:rPr lang="en-US">
                <a:ea typeface="+mn-lt"/>
                <a:cs typeface="+mn-lt"/>
              </a:rPr>
              <a:t>the user  - uses the app to interact with their Spotify accounts, by requesting new music to listen to via the Music Discovery Preferences Form and making social media posts related to their music listening activity on Spotify.</a:t>
            </a:r>
          </a:p>
          <a:p>
            <a:pPr lvl="1"/>
            <a:r>
              <a:rPr lang="en-US">
                <a:ea typeface="+mn-lt"/>
                <a:cs typeface="+mn-lt"/>
              </a:rPr>
              <a:t>non-human actors  - the Spotify API and the MySQL API allow for interaction between the app, and the Spotify User Account Database and our MySQL Database contain data related to our app’s Social Media Feed aspect. </a:t>
            </a:r>
            <a:endParaRPr lang="en-US"/>
          </a:p>
        </p:txBody>
      </p:sp>
    </p:spTree>
    <p:extLst>
      <p:ext uri="{BB962C8B-B14F-4D97-AF65-F5344CB8AC3E}">
        <p14:creationId xmlns:p14="http://schemas.microsoft.com/office/powerpoint/2010/main" val="114748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78D151-52A1-46B3-8374-570DA802E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0963AD-9319-4707-A1FA-A638779B0769}"/>
              </a:ext>
            </a:extLst>
          </p:cNvPr>
          <p:cNvSpPr>
            <a:spLocks noGrp="1"/>
          </p:cNvSpPr>
          <p:nvPr>
            <p:ph type="title"/>
          </p:nvPr>
        </p:nvSpPr>
        <p:spPr>
          <a:xfrm>
            <a:off x="1142999" y="625148"/>
            <a:ext cx="5327074" cy="1500594"/>
          </a:xfrm>
        </p:spPr>
        <p:txBody>
          <a:bodyPr>
            <a:normAutofit/>
          </a:bodyPr>
          <a:lstStyle/>
          <a:p>
            <a:r>
              <a:rPr lang="en-US"/>
              <a:t>frameworks</a:t>
            </a:r>
          </a:p>
        </p:txBody>
      </p:sp>
      <p:sp>
        <p:nvSpPr>
          <p:cNvPr id="3" name="Content Placeholder 2">
            <a:extLst>
              <a:ext uri="{FF2B5EF4-FFF2-40B4-BE49-F238E27FC236}">
                <a16:creationId xmlns:a16="http://schemas.microsoft.com/office/drawing/2014/main" id="{B465B13E-5C9D-4503-9991-1BE1AFF12F27}"/>
              </a:ext>
            </a:extLst>
          </p:cNvPr>
          <p:cNvSpPr>
            <a:spLocks noGrp="1"/>
          </p:cNvSpPr>
          <p:nvPr>
            <p:ph idx="1"/>
          </p:nvPr>
        </p:nvSpPr>
        <p:spPr>
          <a:xfrm>
            <a:off x="1142999" y="2205038"/>
            <a:ext cx="5198066" cy="4119562"/>
          </a:xfrm>
        </p:spPr>
        <p:txBody>
          <a:bodyPr vert="horz" lIns="91440" tIns="45720" rIns="91440" bIns="45720" rtlCol="0">
            <a:normAutofit/>
          </a:bodyPr>
          <a:lstStyle/>
          <a:p>
            <a:pPr>
              <a:lnSpc>
                <a:spcPct val="90000"/>
              </a:lnSpc>
            </a:pPr>
            <a:r>
              <a:rPr lang="en-US" sz="2000">
                <a:ea typeface="+mn-lt"/>
                <a:cs typeface="+mn-lt"/>
              </a:rPr>
              <a:t>We will be using the Spotify API to be able to use the functionality of some Spotify features, such as their playlist catalog and user profiles, in order to lay the foundation of our application. We do not need to create the Spotify API, we just need to take advantage the existing Spotify API’s functionalities. We will be able to make Spotify API calls using JavaScript code.</a:t>
            </a:r>
          </a:p>
          <a:p>
            <a:pPr>
              <a:lnSpc>
                <a:spcPct val="90000"/>
              </a:lnSpc>
            </a:pPr>
            <a:r>
              <a:rPr lang="en-US" sz="2000">
                <a:ea typeface="+mn-lt"/>
                <a:cs typeface="+mn-lt"/>
              </a:rPr>
              <a:t>We will also be using the Node.js framework, as suggested by the Spotify API Developer Guidebook, to handle the back-end and server-side of this application since our front-end logic will be created using JavaScript.</a:t>
            </a:r>
            <a:endParaRPr lang="en-US" sz="2000"/>
          </a:p>
        </p:txBody>
      </p:sp>
      <p:sp>
        <p:nvSpPr>
          <p:cNvPr id="14" name="Rectangle 23">
            <a:extLst>
              <a:ext uri="{FF2B5EF4-FFF2-40B4-BE49-F238E27FC236}">
                <a16:creationId xmlns:a16="http://schemas.microsoft.com/office/drawing/2014/main" id="{6C745475-F6E1-4944-B2F1-A82F3444F7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7323273" y="-18942"/>
            <a:ext cx="4868727" cy="6895884"/>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 name="connsiteX0" fmla="*/ 2323794 w 6699211"/>
              <a:gd name="connsiteY0" fmla="*/ 54619 h 6857998"/>
              <a:gd name="connsiteX1" fmla="*/ 6699211 w 6699211"/>
              <a:gd name="connsiteY1" fmla="*/ 0 h 6857998"/>
              <a:gd name="connsiteX2" fmla="*/ 6699211 w 6699211"/>
              <a:gd name="connsiteY2" fmla="*/ 6857998 h 6857998"/>
              <a:gd name="connsiteX3" fmla="*/ 0 w 6699211"/>
              <a:gd name="connsiteY3" fmla="*/ 6844350 h 6857998"/>
              <a:gd name="connsiteX4" fmla="*/ 2323794 w 6699211"/>
              <a:gd name="connsiteY4" fmla="*/ 54619 h 6857998"/>
              <a:gd name="connsiteX0" fmla="*/ 2323794 w 6699211"/>
              <a:gd name="connsiteY0" fmla="*/ 18674 h 6822053"/>
              <a:gd name="connsiteX1" fmla="*/ 6699211 w 6699211"/>
              <a:gd name="connsiteY1" fmla="*/ 0 h 6822053"/>
              <a:gd name="connsiteX2" fmla="*/ 6699211 w 6699211"/>
              <a:gd name="connsiteY2" fmla="*/ 6822053 h 6822053"/>
              <a:gd name="connsiteX3" fmla="*/ 0 w 6699211"/>
              <a:gd name="connsiteY3" fmla="*/ 6808405 h 6822053"/>
              <a:gd name="connsiteX4" fmla="*/ 2323794 w 6699211"/>
              <a:gd name="connsiteY4" fmla="*/ 18674 h 6822053"/>
              <a:gd name="connsiteX0" fmla="*/ 3105369 w 7480786"/>
              <a:gd name="connsiteY0" fmla="*/ 18674 h 6822053"/>
              <a:gd name="connsiteX1" fmla="*/ 7480786 w 7480786"/>
              <a:gd name="connsiteY1" fmla="*/ 0 h 6822053"/>
              <a:gd name="connsiteX2" fmla="*/ 7480786 w 7480786"/>
              <a:gd name="connsiteY2" fmla="*/ 6822053 h 6822053"/>
              <a:gd name="connsiteX3" fmla="*/ 0 w 7480786"/>
              <a:gd name="connsiteY3" fmla="*/ 6820387 h 6822053"/>
              <a:gd name="connsiteX4" fmla="*/ 3105369 w 7480786"/>
              <a:gd name="connsiteY4" fmla="*/ 18674 h 68220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0786" h="6822053">
                <a:moveTo>
                  <a:pt x="3105369" y="18674"/>
                </a:moveTo>
                <a:lnTo>
                  <a:pt x="7480786" y="0"/>
                </a:lnTo>
                <a:lnTo>
                  <a:pt x="7480786" y="6822053"/>
                </a:lnTo>
                <a:lnTo>
                  <a:pt x="0" y="6820387"/>
                </a:lnTo>
                <a:lnTo>
                  <a:pt x="3105369" y="1867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E2F61726-9292-4844-9EBF-341051AAFD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0256" y="0"/>
            <a:ext cx="4651744" cy="26130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4" name="Picture 4" descr="Icon&#10;&#10;Description automatically generated">
            <a:extLst>
              <a:ext uri="{FF2B5EF4-FFF2-40B4-BE49-F238E27FC236}">
                <a16:creationId xmlns:a16="http://schemas.microsoft.com/office/drawing/2014/main" id="{8591A134-B0F4-4B58-A8AD-87266E8BAE5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318234" y="533400"/>
            <a:ext cx="4098392" cy="2732261"/>
          </a:xfrm>
          <a:prstGeom prst="rect">
            <a:avLst/>
          </a:prstGeom>
        </p:spPr>
      </p:pic>
      <p:pic>
        <p:nvPicPr>
          <p:cNvPr id="7" name="Picture 7" descr="Free vector graphic: Node Js, Logo, Nodejs, Javascript ...">
            <a:extLst>
              <a:ext uri="{FF2B5EF4-FFF2-40B4-BE49-F238E27FC236}">
                <a16:creationId xmlns:a16="http://schemas.microsoft.com/office/drawing/2014/main" id="{D4F7DBA5-B2D7-4ADE-ADD0-E1A5EEF0458B}"/>
              </a:ext>
            </a:extLst>
          </p:cNvPr>
          <p:cNvPicPr>
            <a:picLocks noChangeAspect="1"/>
          </p:cNvPicPr>
          <p:nvPr/>
        </p:nvPicPr>
        <p:blipFill>
          <a:blip r:embed="rId4"/>
          <a:stretch>
            <a:fillRect/>
          </a:stretch>
        </p:blipFill>
        <p:spPr>
          <a:xfrm>
            <a:off x="7076261" y="3822705"/>
            <a:ext cx="4582339" cy="2291169"/>
          </a:xfrm>
          <a:prstGeom prst="rect">
            <a:avLst/>
          </a:prstGeom>
        </p:spPr>
      </p:pic>
    </p:spTree>
    <p:extLst>
      <p:ext uri="{BB962C8B-B14F-4D97-AF65-F5344CB8AC3E}">
        <p14:creationId xmlns:p14="http://schemas.microsoft.com/office/powerpoint/2010/main" val="3651455707"/>
      </p:ext>
    </p:extLst>
  </p:cSld>
  <p:clrMapOvr>
    <a:masterClrMapping/>
  </p:clrMapOvr>
</p:sld>
</file>

<file path=ppt/theme/theme1.xml><?xml version="1.0" encoding="utf-8"?>
<a:theme xmlns:a="http://schemas.openxmlformats.org/drawingml/2006/main" name="AngleLinesVTI">
  <a:themeElements>
    <a:clrScheme name="AnalogousFromLightSeedLeftStep">
      <a:dk1>
        <a:srgbClr val="000000"/>
      </a:dk1>
      <a:lt1>
        <a:srgbClr val="FFFFFF"/>
      </a:lt1>
      <a:dk2>
        <a:srgbClr val="242F41"/>
      </a:dk2>
      <a:lt2>
        <a:srgbClr val="E8E6E2"/>
      </a:lt2>
      <a:accent1>
        <a:srgbClr val="92A4C4"/>
      </a:accent1>
      <a:accent2>
        <a:srgbClr val="79A9B7"/>
      </a:accent2>
      <a:accent3>
        <a:srgbClr val="80A9A1"/>
      </a:accent3>
      <a:accent4>
        <a:srgbClr val="77AE8C"/>
      </a:accent4>
      <a:accent5>
        <a:srgbClr val="82AC81"/>
      </a:accent5>
      <a:accent6>
        <a:srgbClr val="8CAA74"/>
      </a:accent6>
      <a:hlink>
        <a:srgbClr val="95805A"/>
      </a:hlink>
      <a:folHlink>
        <a:srgbClr val="7F7F7F"/>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1833</Words>
  <Application>Microsoft Office PowerPoint</Application>
  <PresentationFormat>Widescreen</PresentationFormat>
  <Paragraphs>65</Paragraphs>
  <Slides>14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Univers Condensed Light</vt:lpstr>
      <vt:lpstr>Walbaum Display Light</vt:lpstr>
      <vt:lpstr>AngleLinesVTI</vt:lpstr>
      <vt:lpstr>Spotify Playlist Finder &amp; Social Media</vt:lpstr>
      <vt:lpstr>Project overview:</vt:lpstr>
      <vt:lpstr>System overview</vt:lpstr>
      <vt:lpstr>System overview Continued</vt:lpstr>
      <vt:lpstr>System diagram</vt:lpstr>
      <vt:lpstr>Architectural style –  pipes and filters</vt:lpstr>
      <vt:lpstr>DESIGN Pattern</vt:lpstr>
      <vt:lpstr>Actor identification</vt:lpstr>
      <vt:lpstr>frameworks</vt:lpstr>
      <vt:lpstr>Sequence diagram</vt:lpstr>
      <vt:lpstr>Class diagram</vt:lpstr>
      <vt:lpstr>A basic mockup</vt:lpstr>
      <vt:lpstr>GitHub link</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Grant Yaniv</dc:creator>
  <cp:lastModifiedBy>Grant Yaniv</cp:lastModifiedBy>
  <cp:revision>2</cp:revision>
  <dcterms:created xsi:type="dcterms:W3CDTF">2021-04-14T19:57:50Z</dcterms:created>
  <dcterms:modified xsi:type="dcterms:W3CDTF">2021-05-06T02:29:41Z</dcterms:modified>
</cp:coreProperties>
</file>

<file path=docProps/thumbnail.jpeg>
</file>